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8" r:id="rId3"/>
    <p:sldId id="259" r:id="rId4"/>
    <p:sldId id="261" r:id="rId5"/>
    <p:sldId id="263" r:id="rId6"/>
    <p:sldId id="271" r:id="rId7"/>
    <p:sldId id="274" r:id="rId8"/>
    <p:sldId id="275" r:id="rId9"/>
    <p:sldId id="264" r:id="rId10"/>
    <p:sldId id="265" r:id="rId11"/>
    <p:sldId id="266" r:id="rId12"/>
    <p:sldId id="267" r:id="rId13"/>
    <p:sldId id="268" r:id="rId14"/>
    <p:sldId id="269"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D93E0065-AC89-4499-81C7-31F2D4931498}" type="datetimeFigureOut">
              <a:rPr lang="en-IN" smtClean="0"/>
              <a:t>18-08-2021</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8E82A6A8-75C4-4C61-8CE0-5C306B30504D}"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1620599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E0065-AC89-4499-81C7-31F2D4931498}"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2A6A8-75C4-4C61-8CE0-5C306B30504D}" type="slidenum">
              <a:rPr lang="en-IN" smtClean="0"/>
              <a:t>‹#›</a:t>
            </a:fld>
            <a:endParaRPr lang="en-IN"/>
          </a:p>
        </p:txBody>
      </p:sp>
    </p:spTree>
    <p:extLst>
      <p:ext uri="{BB962C8B-B14F-4D97-AF65-F5344CB8AC3E}">
        <p14:creationId xmlns:p14="http://schemas.microsoft.com/office/powerpoint/2010/main" val="407901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D93E0065-AC89-4499-81C7-31F2D4931498}" type="datetimeFigureOut">
              <a:rPr lang="en-IN" smtClean="0"/>
              <a:t>18-08-2021</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8E82A6A8-75C4-4C61-8CE0-5C306B30504D}"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87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E0065-AC89-4499-81C7-31F2D4931498}"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2A6A8-75C4-4C61-8CE0-5C306B30504D}" type="slidenum">
              <a:rPr lang="en-IN" smtClean="0"/>
              <a:t>‹#›</a:t>
            </a:fld>
            <a:endParaRPr lang="en-IN"/>
          </a:p>
        </p:txBody>
      </p:sp>
    </p:spTree>
    <p:extLst>
      <p:ext uri="{BB962C8B-B14F-4D97-AF65-F5344CB8AC3E}">
        <p14:creationId xmlns:p14="http://schemas.microsoft.com/office/powerpoint/2010/main" val="187896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D93E0065-AC89-4499-81C7-31F2D4931498}" type="datetimeFigureOut">
              <a:rPr lang="en-IN" smtClean="0"/>
              <a:t>18-08-2021</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8E82A6A8-75C4-4C61-8CE0-5C306B30504D}"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1194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E0065-AC89-4499-81C7-31F2D4931498}" type="datetimeFigureOut">
              <a:rPr lang="en-IN" smtClean="0"/>
              <a:t>18-08-2021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2A6A8-75C4-4C61-8CE0-5C306B30504D}" type="slidenum">
              <a:rPr lang="en-IN" smtClean="0"/>
              <a:t>‹#›</a:t>
            </a:fld>
            <a:endParaRPr lang="en-IN"/>
          </a:p>
        </p:txBody>
      </p:sp>
    </p:spTree>
    <p:extLst>
      <p:ext uri="{BB962C8B-B14F-4D97-AF65-F5344CB8AC3E}">
        <p14:creationId xmlns:p14="http://schemas.microsoft.com/office/powerpoint/2010/main" val="34890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E0065-AC89-4499-81C7-31F2D4931498}" type="datetimeFigureOut">
              <a:rPr lang="en-IN" smtClean="0"/>
              <a:t>18-08-2021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82A6A8-75C4-4C61-8CE0-5C306B30504D}" type="slidenum">
              <a:rPr lang="en-IN" smtClean="0"/>
              <a:t>‹#›</a:t>
            </a:fld>
            <a:endParaRPr lang="en-IN"/>
          </a:p>
        </p:txBody>
      </p:sp>
    </p:spTree>
    <p:extLst>
      <p:ext uri="{BB962C8B-B14F-4D97-AF65-F5344CB8AC3E}">
        <p14:creationId xmlns:p14="http://schemas.microsoft.com/office/powerpoint/2010/main" val="161862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3E0065-AC89-4499-81C7-31F2D4931498}" type="datetimeFigureOut">
              <a:rPr lang="en-IN" smtClean="0"/>
              <a:t>18-08-2021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82A6A8-75C4-4C61-8CE0-5C306B30504D}" type="slidenum">
              <a:rPr lang="en-IN" smtClean="0"/>
              <a:t>‹#›</a:t>
            </a:fld>
            <a:endParaRPr lang="en-IN"/>
          </a:p>
        </p:txBody>
      </p:sp>
    </p:spTree>
    <p:extLst>
      <p:ext uri="{BB962C8B-B14F-4D97-AF65-F5344CB8AC3E}">
        <p14:creationId xmlns:p14="http://schemas.microsoft.com/office/powerpoint/2010/main" val="33455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D93E0065-AC89-4499-81C7-31F2D4931498}" type="datetimeFigureOut">
              <a:rPr lang="en-IN" smtClean="0"/>
              <a:t>18-08-2021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82A6A8-75C4-4C61-8CE0-5C306B30504D}" type="slidenum">
              <a:rPr lang="en-IN" smtClean="0"/>
              <a:t>‹#›</a:t>
            </a:fld>
            <a:endParaRPr lang="en-IN"/>
          </a:p>
        </p:txBody>
      </p:sp>
    </p:spTree>
    <p:extLst>
      <p:ext uri="{BB962C8B-B14F-4D97-AF65-F5344CB8AC3E}">
        <p14:creationId xmlns:p14="http://schemas.microsoft.com/office/powerpoint/2010/main" val="273939522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93E0065-AC89-4499-81C7-31F2D4931498}" type="datetimeFigureOut">
              <a:rPr lang="en-IN" smtClean="0"/>
              <a:t>18-08-2021</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8E82A6A8-75C4-4C61-8CE0-5C306B30504D}" type="slidenum">
              <a:rPr lang="en-IN" smtClean="0"/>
              <a:t>‹#›</a:t>
            </a:fld>
            <a:endParaRPr lang="en-IN"/>
          </a:p>
        </p:txBody>
      </p:sp>
    </p:spTree>
    <p:extLst>
      <p:ext uri="{BB962C8B-B14F-4D97-AF65-F5344CB8AC3E}">
        <p14:creationId xmlns:p14="http://schemas.microsoft.com/office/powerpoint/2010/main" val="344756764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93E0065-AC89-4499-81C7-31F2D4931498}" type="datetimeFigureOut">
              <a:rPr lang="en-IN" smtClean="0"/>
              <a:t>18-08-2021</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8E82A6A8-75C4-4C61-8CE0-5C306B30504D}" type="slidenum">
              <a:rPr lang="en-IN" smtClean="0"/>
              <a:t>‹#›</a:t>
            </a:fld>
            <a:endParaRPr lang="en-IN"/>
          </a:p>
        </p:txBody>
      </p:sp>
    </p:spTree>
    <p:extLst>
      <p:ext uri="{BB962C8B-B14F-4D97-AF65-F5344CB8AC3E}">
        <p14:creationId xmlns:p14="http://schemas.microsoft.com/office/powerpoint/2010/main" val="2188215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D93E0065-AC89-4499-81C7-31F2D4931498}" type="datetimeFigureOut">
              <a:rPr lang="en-IN" smtClean="0"/>
              <a:t>18-08-2021</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8E82A6A8-75C4-4C61-8CE0-5C306B30504D}"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71749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153B-186D-4F6F-80C5-A134A2E0C781}"/>
              </a:ext>
            </a:extLst>
          </p:cNvPr>
          <p:cNvSpPr>
            <a:spLocks noGrp="1"/>
          </p:cNvSpPr>
          <p:nvPr>
            <p:ph type="ctrTitle"/>
          </p:nvPr>
        </p:nvSpPr>
        <p:spPr/>
        <p:txBody>
          <a:bodyPr/>
          <a:lstStyle/>
          <a:p>
            <a:r>
              <a:rPr lang="en-IN" dirty="0"/>
              <a:t>VEHICLE NUMBER </a:t>
            </a:r>
            <a:br>
              <a:rPr lang="en-IN" dirty="0"/>
            </a:br>
            <a:r>
              <a:rPr lang="en-IN" dirty="0"/>
              <a:t>PLATE DETECTION</a:t>
            </a:r>
          </a:p>
        </p:txBody>
      </p:sp>
      <p:sp>
        <p:nvSpPr>
          <p:cNvPr id="3" name="Subtitle 2">
            <a:extLst>
              <a:ext uri="{FF2B5EF4-FFF2-40B4-BE49-F238E27FC236}">
                <a16:creationId xmlns:a16="http://schemas.microsoft.com/office/drawing/2014/main" id="{0837D82E-D180-4337-AFD6-6183F259E716}"/>
              </a:ext>
            </a:extLst>
          </p:cNvPr>
          <p:cNvSpPr>
            <a:spLocks noGrp="1"/>
          </p:cNvSpPr>
          <p:nvPr>
            <p:ph type="subTitle" idx="1"/>
          </p:nvPr>
        </p:nvSpPr>
        <p:spPr>
          <a:xfrm>
            <a:off x="7803472" y="4687410"/>
            <a:ext cx="3910958" cy="1295727"/>
          </a:xfrm>
        </p:spPr>
        <p:txBody>
          <a:bodyPr>
            <a:normAutofit fontScale="62500" lnSpcReduction="20000"/>
          </a:bodyPr>
          <a:lstStyle/>
          <a:p>
            <a:r>
              <a:rPr lang="en-IN" dirty="0"/>
              <a:t>PROJECT UNDER SUPERVISION  OF</a:t>
            </a:r>
          </a:p>
          <a:p>
            <a:r>
              <a:rPr lang="en-IN" dirty="0"/>
              <a:t>DR.  KOMAL BHATIA </a:t>
            </a:r>
          </a:p>
          <a:p>
            <a:r>
              <a:rPr lang="en-IN" dirty="0"/>
              <a:t>BY DHRUV(19001003039)</a:t>
            </a:r>
          </a:p>
          <a:p>
            <a:r>
              <a:rPr lang="en-IN" dirty="0"/>
              <a:t>BY ASHISH(19001003022)</a:t>
            </a:r>
          </a:p>
        </p:txBody>
      </p:sp>
      <p:pic>
        <p:nvPicPr>
          <p:cNvPr id="11" name="Picture 10">
            <a:extLst>
              <a:ext uri="{FF2B5EF4-FFF2-40B4-BE49-F238E27FC236}">
                <a16:creationId xmlns:a16="http://schemas.microsoft.com/office/drawing/2014/main" id="{D9FF787E-E9A9-4758-8238-EB94BD98689B}"/>
              </a:ext>
            </a:extLst>
          </p:cNvPr>
          <p:cNvPicPr>
            <a:picLocks noChangeAspect="1"/>
          </p:cNvPicPr>
          <p:nvPr/>
        </p:nvPicPr>
        <p:blipFill>
          <a:blip r:embed="rId2"/>
          <a:stretch>
            <a:fillRect/>
          </a:stretch>
        </p:blipFill>
        <p:spPr>
          <a:xfrm rot="813317">
            <a:off x="2104048" y="1139796"/>
            <a:ext cx="3760804" cy="2419349"/>
          </a:xfrm>
          <a:prstGeom prst="rect">
            <a:avLst/>
          </a:prstGeom>
        </p:spPr>
      </p:pic>
      <p:pic>
        <p:nvPicPr>
          <p:cNvPr id="12" name="Picture 11">
            <a:extLst>
              <a:ext uri="{FF2B5EF4-FFF2-40B4-BE49-F238E27FC236}">
                <a16:creationId xmlns:a16="http://schemas.microsoft.com/office/drawing/2014/main" id="{1CAB0C5F-E013-4C5D-94B9-EB4E7705E772}"/>
              </a:ext>
            </a:extLst>
          </p:cNvPr>
          <p:cNvPicPr>
            <a:picLocks noChangeAspect="1"/>
          </p:cNvPicPr>
          <p:nvPr/>
        </p:nvPicPr>
        <p:blipFill>
          <a:blip r:embed="rId3"/>
          <a:stretch>
            <a:fillRect/>
          </a:stretch>
        </p:blipFill>
        <p:spPr>
          <a:xfrm rot="20814627">
            <a:off x="3962635" y="4466277"/>
            <a:ext cx="3409649" cy="1861848"/>
          </a:xfrm>
          <a:prstGeom prst="rect">
            <a:avLst/>
          </a:prstGeom>
        </p:spPr>
      </p:pic>
    </p:spTree>
    <p:extLst>
      <p:ext uri="{BB962C8B-B14F-4D97-AF65-F5344CB8AC3E}">
        <p14:creationId xmlns:p14="http://schemas.microsoft.com/office/powerpoint/2010/main" val="98844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8603-FD92-4B04-ACC0-B9D6FE1D5111}"/>
              </a:ext>
            </a:extLst>
          </p:cNvPr>
          <p:cNvSpPr>
            <a:spLocks noGrp="1"/>
          </p:cNvSpPr>
          <p:nvPr>
            <p:ph type="title"/>
          </p:nvPr>
        </p:nvSpPr>
        <p:spPr>
          <a:xfrm>
            <a:off x="674704" y="559293"/>
            <a:ext cx="11029566" cy="1642369"/>
          </a:xfrm>
          <a:solidFill>
            <a:schemeClr val="accent5">
              <a:lumMod val="75000"/>
            </a:schemeClr>
          </a:solidFill>
        </p:spPr>
        <p:txBody>
          <a:bodyPr/>
          <a:lstStyle/>
          <a:p>
            <a:r>
              <a:rPr lang="en-IN" dirty="0"/>
              <a:t>2. Using a bilateral filter </a:t>
            </a:r>
          </a:p>
        </p:txBody>
      </p:sp>
      <p:sp>
        <p:nvSpPr>
          <p:cNvPr id="3" name="Content Placeholder 2">
            <a:extLst>
              <a:ext uri="{FF2B5EF4-FFF2-40B4-BE49-F238E27FC236}">
                <a16:creationId xmlns:a16="http://schemas.microsoft.com/office/drawing/2014/main" id="{E06F7482-BC62-4605-B1D5-E16D30385895}"/>
              </a:ext>
            </a:extLst>
          </p:cNvPr>
          <p:cNvSpPr>
            <a:spLocks noGrp="1"/>
          </p:cNvSpPr>
          <p:nvPr>
            <p:ph idx="1"/>
          </p:nvPr>
        </p:nvSpPr>
        <p:spPr>
          <a:xfrm>
            <a:off x="674704" y="2512380"/>
            <a:ext cx="11029567" cy="3577523"/>
          </a:xfrm>
        </p:spPr>
        <p:txBody>
          <a:bodyPr/>
          <a:lstStyle/>
          <a:p>
            <a:pPr marL="0" indent="0">
              <a:buNone/>
            </a:pPr>
            <a:r>
              <a:rPr lang="en-IN" dirty="0"/>
              <a:t>In our project we use the bilateral filter which helps to remove the unwanted detail of the image. By using this our project later on focus only useful regions</a:t>
            </a:r>
          </a:p>
          <a:p>
            <a:pPr marL="0" indent="0">
              <a:buNone/>
            </a:pPr>
            <a:r>
              <a:rPr lang="en-IN" dirty="0"/>
              <a:t> </a:t>
            </a:r>
          </a:p>
        </p:txBody>
      </p:sp>
      <p:pic>
        <p:nvPicPr>
          <p:cNvPr id="5" name="Picture 4">
            <a:extLst>
              <a:ext uri="{FF2B5EF4-FFF2-40B4-BE49-F238E27FC236}">
                <a16:creationId xmlns:a16="http://schemas.microsoft.com/office/drawing/2014/main" id="{48358E5E-3B22-4A27-B53A-B391F13B3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320248"/>
            <a:ext cx="12192001" cy="3537751"/>
          </a:xfrm>
          <a:prstGeom prst="rect">
            <a:avLst/>
          </a:prstGeom>
        </p:spPr>
      </p:pic>
    </p:spTree>
    <p:extLst>
      <p:ext uri="{BB962C8B-B14F-4D97-AF65-F5344CB8AC3E}">
        <p14:creationId xmlns:p14="http://schemas.microsoft.com/office/powerpoint/2010/main" val="108093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F7A0-754D-43E7-BAD8-9C30C769CA68}"/>
              </a:ext>
            </a:extLst>
          </p:cNvPr>
          <p:cNvSpPr>
            <a:spLocks noGrp="1"/>
          </p:cNvSpPr>
          <p:nvPr>
            <p:ph type="title"/>
          </p:nvPr>
        </p:nvSpPr>
        <p:spPr>
          <a:xfrm>
            <a:off x="470518" y="568345"/>
            <a:ext cx="11233754" cy="1560716"/>
          </a:xfrm>
        </p:spPr>
        <p:style>
          <a:lnRef idx="1">
            <a:schemeClr val="accent5"/>
          </a:lnRef>
          <a:fillRef idx="3">
            <a:schemeClr val="accent5"/>
          </a:fillRef>
          <a:effectRef idx="2">
            <a:schemeClr val="accent5"/>
          </a:effectRef>
          <a:fontRef idx="minor">
            <a:schemeClr val="lt1"/>
          </a:fontRef>
        </p:style>
        <p:txBody>
          <a:bodyPr/>
          <a:lstStyle/>
          <a:p>
            <a:r>
              <a:rPr lang="en-IN" dirty="0"/>
              <a:t>3. Edge detection</a:t>
            </a:r>
          </a:p>
        </p:txBody>
      </p:sp>
      <p:pic>
        <p:nvPicPr>
          <p:cNvPr id="5" name="Content Placeholder 4">
            <a:extLst>
              <a:ext uri="{FF2B5EF4-FFF2-40B4-BE49-F238E27FC236}">
                <a16:creationId xmlns:a16="http://schemas.microsoft.com/office/drawing/2014/main" id="{8EE24233-C54B-4286-AC53-889FB0939C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38400"/>
            <a:ext cx="12192000" cy="4419600"/>
          </a:xfrm>
        </p:spPr>
      </p:pic>
    </p:spTree>
    <p:extLst>
      <p:ext uri="{BB962C8B-B14F-4D97-AF65-F5344CB8AC3E}">
        <p14:creationId xmlns:p14="http://schemas.microsoft.com/office/powerpoint/2010/main" val="1568174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9B65-DAF8-4152-8758-8E19AD93BD7B}"/>
              </a:ext>
            </a:extLst>
          </p:cNvPr>
          <p:cNvSpPr>
            <a:spLocks noGrp="1"/>
          </p:cNvSpPr>
          <p:nvPr>
            <p:ph type="title"/>
          </p:nvPr>
        </p:nvSpPr>
        <p:spPr>
          <a:xfrm>
            <a:off x="435006" y="568345"/>
            <a:ext cx="11269265" cy="1560716"/>
          </a:xfrm>
        </p:spPr>
        <p:style>
          <a:lnRef idx="1">
            <a:schemeClr val="accent5"/>
          </a:lnRef>
          <a:fillRef idx="3">
            <a:schemeClr val="accent5"/>
          </a:fillRef>
          <a:effectRef idx="2">
            <a:schemeClr val="accent5"/>
          </a:effectRef>
          <a:fontRef idx="minor">
            <a:schemeClr val="lt1"/>
          </a:fontRef>
        </p:style>
        <p:txBody>
          <a:bodyPr/>
          <a:lstStyle/>
          <a:p>
            <a:r>
              <a:rPr lang="en-IN" dirty="0"/>
              <a:t>4.Contour detection</a:t>
            </a:r>
          </a:p>
        </p:txBody>
      </p:sp>
      <p:pic>
        <p:nvPicPr>
          <p:cNvPr id="5" name="Content Placeholder 4">
            <a:extLst>
              <a:ext uri="{FF2B5EF4-FFF2-40B4-BE49-F238E27FC236}">
                <a16:creationId xmlns:a16="http://schemas.microsoft.com/office/drawing/2014/main" id="{5FCEC899-979E-426A-8CA5-A8AA3C3C08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38400"/>
            <a:ext cx="12192000" cy="4419600"/>
          </a:xfrm>
        </p:spPr>
      </p:pic>
    </p:spTree>
    <p:extLst>
      <p:ext uri="{BB962C8B-B14F-4D97-AF65-F5344CB8AC3E}">
        <p14:creationId xmlns:p14="http://schemas.microsoft.com/office/powerpoint/2010/main" val="977430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A51B-4297-405F-AD0C-6257BC8F520B}"/>
              </a:ext>
            </a:extLst>
          </p:cNvPr>
          <p:cNvSpPr>
            <a:spLocks noGrp="1"/>
          </p:cNvSpPr>
          <p:nvPr>
            <p:ph type="title"/>
          </p:nvPr>
        </p:nvSpPr>
        <p:spPr>
          <a:xfrm>
            <a:off x="243864" y="515079"/>
            <a:ext cx="11704271" cy="1560716"/>
          </a:xfrm>
        </p:spPr>
        <p:style>
          <a:lnRef idx="1">
            <a:schemeClr val="accent5"/>
          </a:lnRef>
          <a:fillRef idx="3">
            <a:schemeClr val="accent5"/>
          </a:fillRef>
          <a:effectRef idx="2">
            <a:schemeClr val="accent5"/>
          </a:effectRef>
          <a:fontRef idx="minor">
            <a:schemeClr val="lt1"/>
          </a:fontRef>
        </p:style>
        <p:txBody>
          <a:bodyPr/>
          <a:lstStyle/>
          <a:p>
            <a:r>
              <a:rPr lang="en-IN" dirty="0"/>
              <a:t>5.Sorted top 10 contours</a:t>
            </a:r>
          </a:p>
        </p:txBody>
      </p:sp>
      <p:pic>
        <p:nvPicPr>
          <p:cNvPr id="5" name="Content Placeholder 4">
            <a:extLst>
              <a:ext uri="{FF2B5EF4-FFF2-40B4-BE49-F238E27FC236}">
                <a16:creationId xmlns:a16="http://schemas.microsoft.com/office/drawing/2014/main" id="{407726D9-A01E-4845-B4F5-46C976E51F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41575"/>
            <a:ext cx="12192000" cy="4416425"/>
          </a:xfrm>
        </p:spPr>
      </p:pic>
      <p:pic>
        <p:nvPicPr>
          <p:cNvPr id="4" name="Content Placeholder 4">
            <a:extLst>
              <a:ext uri="{FF2B5EF4-FFF2-40B4-BE49-F238E27FC236}">
                <a16:creationId xmlns:a16="http://schemas.microsoft.com/office/drawing/2014/main" id="{BEA972A1-7EF1-4B88-9CEC-50F020B00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8400"/>
            <a:ext cx="12192000" cy="4419600"/>
          </a:xfrm>
          <a:prstGeom prst="rect">
            <a:avLst/>
          </a:prstGeom>
        </p:spPr>
      </p:pic>
    </p:spTree>
    <p:extLst>
      <p:ext uri="{BB962C8B-B14F-4D97-AF65-F5344CB8AC3E}">
        <p14:creationId xmlns:p14="http://schemas.microsoft.com/office/powerpoint/2010/main" val="3666438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9CCC-A515-407C-8129-EC50AB9B0923}"/>
              </a:ext>
            </a:extLst>
          </p:cNvPr>
          <p:cNvSpPr>
            <a:spLocks noGrp="1"/>
          </p:cNvSpPr>
          <p:nvPr>
            <p:ph type="title"/>
          </p:nvPr>
        </p:nvSpPr>
        <p:spPr>
          <a:xfrm>
            <a:off x="186432" y="568345"/>
            <a:ext cx="11517840" cy="1560716"/>
          </a:xfrm>
        </p:spPr>
        <p:style>
          <a:lnRef idx="1">
            <a:schemeClr val="accent5"/>
          </a:lnRef>
          <a:fillRef idx="3">
            <a:schemeClr val="accent5"/>
          </a:fillRef>
          <a:effectRef idx="2">
            <a:schemeClr val="accent5"/>
          </a:effectRef>
          <a:fontRef idx="minor">
            <a:schemeClr val="lt1"/>
          </a:fontRef>
        </p:style>
        <p:txBody>
          <a:bodyPr/>
          <a:lstStyle/>
          <a:p>
            <a:r>
              <a:rPr lang="en-IN" dirty="0"/>
              <a:t>6.Final plate detection</a:t>
            </a:r>
          </a:p>
        </p:txBody>
      </p:sp>
      <p:pic>
        <p:nvPicPr>
          <p:cNvPr id="5" name="Content Placeholder 4">
            <a:extLst>
              <a:ext uri="{FF2B5EF4-FFF2-40B4-BE49-F238E27FC236}">
                <a16:creationId xmlns:a16="http://schemas.microsoft.com/office/drawing/2014/main" id="{732F6E89-E35C-48EA-86F4-037D52572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38400"/>
            <a:ext cx="12191999" cy="4273550"/>
          </a:xfrm>
        </p:spPr>
      </p:pic>
      <p:pic>
        <p:nvPicPr>
          <p:cNvPr id="3" name="Picture 2">
            <a:extLst>
              <a:ext uri="{FF2B5EF4-FFF2-40B4-BE49-F238E27FC236}">
                <a16:creationId xmlns:a16="http://schemas.microsoft.com/office/drawing/2014/main" id="{710BA95D-FD9B-4398-B9D0-4CFA5B6BAFC3}"/>
              </a:ext>
            </a:extLst>
          </p:cNvPr>
          <p:cNvPicPr>
            <a:picLocks noChangeAspect="1"/>
          </p:cNvPicPr>
          <p:nvPr/>
        </p:nvPicPr>
        <p:blipFill>
          <a:blip r:embed="rId3"/>
          <a:stretch>
            <a:fillRect/>
          </a:stretch>
        </p:blipFill>
        <p:spPr>
          <a:xfrm>
            <a:off x="498116" y="4305343"/>
            <a:ext cx="4999153" cy="1390008"/>
          </a:xfrm>
          <a:prstGeom prst="rect">
            <a:avLst/>
          </a:prstGeom>
        </p:spPr>
      </p:pic>
      <p:pic>
        <p:nvPicPr>
          <p:cNvPr id="7" name="Picture 6">
            <a:extLst>
              <a:ext uri="{FF2B5EF4-FFF2-40B4-BE49-F238E27FC236}">
                <a16:creationId xmlns:a16="http://schemas.microsoft.com/office/drawing/2014/main" id="{7FC5CD13-C8DC-450F-AD0D-92318D197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4565264"/>
            <a:ext cx="3267228" cy="1130087"/>
          </a:xfrm>
          <a:prstGeom prst="rect">
            <a:avLst/>
          </a:prstGeom>
        </p:spPr>
      </p:pic>
    </p:spTree>
    <p:extLst>
      <p:ext uri="{BB962C8B-B14F-4D97-AF65-F5344CB8AC3E}">
        <p14:creationId xmlns:p14="http://schemas.microsoft.com/office/powerpoint/2010/main" val="1387365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EE15C-9D5A-4881-9A23-742B122BA38B}"/>
              </a:ext>
            </a:extLst>
          </p:cNvPr>
          <p:cNvSpPr>
            <a:spLocks noGrp="1"/>
          </p:cNvSpPr>
          <p:nvPr>
            <p:ph type="title"/>
          </p:nvPr>
        </p:nvSpPr>
        <p:spPr>
          <a:xfrm>
            <a:off x="310718" y="479394"/>
            <a:ext cx="11393553" cy="1649667"/>
          </a:xfrm>
        </p:spPr>
        <p:style>
          <a:lnRef idx="3">
            <a:schemeClr val="lt1"/>
          </a:lnRef>
          <a:fillRef idx="1">
            <a:schemeClr val="accent5"/>
          </a:fillRef>
          <a:effectRef idx="1">
            <a:schemeClr val="accent5"/>
          </a:effectRef>
          <a:fontRef idx="minor">
            <a:schemeClr val="lt1"/>
          </a:fontRef>
        </p:style>
        <p:txBody>
          <a:bodyPr/>
          <a:lstStyle/>
          <a:p>
            <a:r>
              <a:rPr lang="en-IN" dirty="0"/>
              <a:t>Using image taken by camera</a:t>
            </a:r>
          </a:p>
        </p:txBody>
      </p:sp>
      <p:pic>
        <p:nvPicPr>
          <p:cNvPr id="4" name="Picture 3">
            <a:extLst>
              <a:ext uri="{FF2B5EF4-FFF2-40B4-BE49-F238E27FC236}">
                <a16:creationId xmlns:a16="http://schemas.microsoft.com/office/drawing/2014/main" id="{D44DD45D-D05E-4FAE-B97B-53123832E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09" y="2211516"/>
            <a:ext cx="11896078" cy="2174053"/>
          </a:xfrm>
          <a:prstGeom prst="rect">
            <a:avLst/>
          </a:prstGeom>
        </p:spPr>
      </p:pic>
      <p:pic>
        <p:nvPicPr>
          <p:cNvPr id="6" name="Picture 5">
            <a:extLst>
              <a:ext uri="{FF2B5EF4-FFF2-40B4-BE49-F238E27FC236}">
                <a16:creationId xmlns:a16="http://schemas.microsoft.com/office/drawing/2014/main" id="{9147EBB5-AD29-4A1B-A4DD-1D92955D5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4470"/>
            <a:ext cx="5629647" cy="1975185"/>
          </a:xfrm>
          <a:prstGeom prst="rect">
            <a:avLst/>
          </a:prstGeom>
        </p:spPr>
      </p:pic>
      <p:pic>
        <p:nvPicPr>
          <p:cNvPr id="8" name="Picture 7">
            <a:extLst>
              <a:ext uri="{FF2B5EF4-FFF2-40B4-BE49-F238E27FC236}">
                <a16:creationId xmlns:a16="http://schemas.microsoft.com/office/drawing/2014/main" id="{3682519B-BBD6-411B-A816-0C186F834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765" y="4063639"/>
            <a:ext cx="4963218" cy="1238423"/>
          </a:xfrm>
          <a:prstGeom prst="rect">
            <a:avLst/>
          </a:prstGeom>
        </p:spPr>
      </p:pic>
      <p:pic>
        <p:nvPicPr>
          <p:cNvPr id="10" name="Picture 9">
            <a:extLst>
              <a:ext uri="{FF2B5EF4-FFF2-40B4-BE49-F238E27FC236}">
                <a16:creationId xmlns:a16="http://schemas.microsoft.com/office/drawing/2014/main" id="{C3905EBE-648E-4E7A-9FB3-CA72953A8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3448" y="5095400"/>
            <a:ext cx="4248743" cy="838317"/>
          </a:xfrm>
          <a:prstGeom prst="rect">
            <a:avLst/>
          </a:prstGeom>
        </p:spPr>
      </p:pic>
      <p:pic>
        <p:nvPicPr>
          <p:cNvPr id="12" name="Picture 11">
            <a:extLst>
              <a:ext uri="{FF2B5EF4-FFF2-40B4-BE49-F238E27FC236}">
                <a16:creationId xmlns:a16="http://schemas.microsoft.com/office/drawing/2014/main" id="{E1DFE0DF-78D6-4374-93D2-347AF70294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753" y="6011893"/>
            <a:ext cx="3724275" cy="733425"/>
          </a:xfrm>
          <a:prstGeom prst="rect">
            <a:avLst/>
          </a:prstGeom>
        </p:spPr>
      </p:pic>
    </p:spTree>
    <p:extLst>
      <p:ext uri="{BB962C8B-B14F-4D97-AF65-F5344CB8AC3E}">
        <p14:creationId xmlns:p14="http://schemas.microsoft.com/office/powerpoint/2010/main" val="1741741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846C-9AF0-431F-BD03-1DEDFF1DDEBF}"/>
              </a:ext>
            </a:extLst>
          </p:cNvPr>
          <p:cNvSpPr>
            <a:spLocks noGrp="1"/>
          </p:cNvSpPr>
          <p:nvPr>
            <p:ph type="title"/>
          </p:nvPr>
        </p:nvSpPr>
        <p:spPr/>
        <p:style>
          <a:lnRef idx="0">
            <a:schemeClr val="accent5"/>
          </a:lnRef>
          <a:fillRef idx="3">
            <a:schemeClr val="accent5"/>
          </a:fillRef>
          <a:effectRef idx="3">
            <a:schemeClr val="accent5"/>
          </a:effectRef>
          <a:fontRef idx="minor">
            <a:schemeClr val="lt1"/>
          </a:fontRef>
        </p:style>
        <p:txBody>
          <a:bodyPr/>
          <a:lstStyle/>
          <a:p>
            <a:r>
              <a:rPr lang="en-IN" dirty="0">
                <a:solidFill>
                  <a:schemeClr val="bg2">
                    <a:lumMod val="25000"/>
                  </a:schemeClr>
                </a:solidFill>
              </a:rPr>
              <a:t>Introduction</a:t>
            </a:r>
          </a:p>
        </p:txBody>
      </p:sp>
      <p:sp>
        <p:nvSpPr>
          <p:cNvPr id="3" name="Content Placeholder 2">
            <a:extLst>
              <a:ext uri="{FF2B5EF4-FFF2-40B4-BE49-F238E27FC236}">
                <a16:creationId xmlns:a16="http://schemas.microsoft.com/office/drawing/2014/main" id="{040968F7-1C56-479A-8DF1-E28D318F3A0C}"/>
              </a:ext>
            </a:extLst>
          </p:cNvPr>
          <p:cNvSpPr>
            <a:spLocks noGrp="1"/>
          </p:cNvSpPr>
          <p:nvPr>
            <p:ph idx="1"/>
          </p:nvPr>
        </p:nvSpPr>
        <p:spPr/>
        <p:style>
          <a:lnRef idx="1">
            <a:schemeClr val="accent6"/>
          </a:lnRef>
          <a:fillRef idx="2">
            <a:schemeClr val="accent6"/>
          </a:fillRef>
          <a:effectRef idx="1">
            <a:schemeClr val="accent6"/>
          </a:effectRef>
          <a:fontRef idx="minor">
            <a:schemeClr val="dk1"/>
          </a:fontRef>
        </p:style>
        <p:txBody>
          <a:bodyPr/>
          <a:lstStyle/>
          <a:p>
            <a:pPr marL="0" indent="0">
              <a:buNone/>
            </a:pPr>
            <a:r>
              <a:rPr lang="en-IN" sz="2800" dirty="0"/>
              <a:t>Our project is a  system designed which is used to help in the recognition of vehicles . This system is based on the image procession system .This system helps in various function like detection of the number plate of the vehicles and processing them and using the processed data for further processing like storing and allowing vehicles to pass or to reject vehicles</a:t>
            </a:r>
          </a:p>
          <a:p>
            <a:pPr marL="0" indent="0">
              <a:buNone/>
            </a:pPr>
            <a:endParaRPr lang="en-IN" dirty="0"/>
          </a:p>
        </p:txBody>
      </p:sp>
    </p:spTree>
    <p:extLst>
      <p:ext uri="{BB962C8B-B14F-4D97-AF65-F5344CB8AC3E}">
        <p14:creationId xmlns:p14="http://schemas.microsoft.com/office/powerpoint/2010/main" val="1658855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AB5A-20E1-4A11-B5E9-144C01729FC7}"/>
              </a:ext>
            </a:extLst>
          </p:cNvPr>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lang="en-IN" dirty="0">
                <a:solidFill>
                  <a:schemeClr val="accent5">
                    <a:lumMod val="75000"/>
                  </a:schemeClr>
                </a:solidFill>
              </a:rPr>
              <a:t>Main task</a:t>
            </a:r>
          </a:p>
        </p:txBody>
      </p:sp>
      <p:sp>
        <p:nvSpPr>
          <p:cNvPr id="3" name="Content Placeholder 2">
            <a:extLst>
              <a:ext uri="{FF2B5EF4-FFF2-40B4-BE49-F238E27FC236}">
                <a16:creationId xmlns:a16="http://schemas.microsoft.com/office/drawing/2014/main" id="{8592768A-3A0D-454B-BBBF-09C71235ACF2}"/>
              </a:ext>
            </a:extLst>
          </p:cNvPr>
          <p:cNvSpPr>
            <a:spLocks noGrp="1"/>
          </p:cNvSpPr>
          <p:nvPr>
            <p:ph idx="1"/>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IN" dirty="0"/>
              <a:t>Our project  work on a method that uses optical character recognition om image to read the number plate on vehicles</a:t>
            </a:r>
          </a:p>
          <a:p>
            <a:r>
              <a:rPr lang="en-IN" dirty="0"/>
              <a:t>Our project used to store the image captured by the cameras as well as text from the license plate and also store the photograph of the car</a:t>
            </a:r>
          </a:p>
          <a:p>
            <a:r>
              <a:rPr lang="en-IN" dirty="0"/>
              <a:t>At this time our project usually detect the image but when it is implemented in roads it uses the function that allow the camera to take picture at any time. </a:t>
            </a:r>
          </a:p>
          <a:p>
            <a:r>
              <a:rPr lang="en-IN" dirty="0"/>
              <a:t>It has various other application. It is used in Toll Collection System , Traffic Management System , Border Control ,Parking System.</a:t>
            </a:r>
          </a:p>
        </p:txBody>
      </p:sp>
    </p:spTree>
    <p:extLst>
      <p:ext uri="{BB962C8B-B14F-4D97-AF65-F5344CB8AC3E}">
        <p14:creationId xmlns:p14="http://schemas.microsoft.com/office/powerpoint/2010/main" val="279986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FBD8-F30E-45B1-A561-04D330A62CDF}"/>
              </a:ext>
            </a:extLst>
          </p:cNvPr>
          <p:cNvSpPr>
            <a:spLocks noGrp="1"/>
          </p:cNvSpPr>
          <p:nvPr>
            <p:ph type="title"/>
          </p:nvPr>
        </p:nvSpPr>
        <p:spPr/>
        <p:txBody>
          <a:bodyPr/>
          <a:lstStyle/>
          <a:p>
            <a:r>
              <a:rPr lang="en-IN" dirty="0"/>
              <a:t>TECHNOLOGIES </a:t>
            </a:r>
          </a:p>
        </p:txBody>
      </p:sp>
      <p:sp>
        <p:nvSpPr>
          <p:cNvPr id="3" name="Content Placeholder 2">
            <a:extLst>
              <a:ext uri="{FF2B5EF4-FFF2-40B4-BE49-F238E27FC236}">
                <a16:creationId xmlns:a16="http://schemas.microsoft.com/office/drawing/2014/main" id="{7B733CDB-78ED-4E99-8739-12297ED3334D}"/>
              </a:ext>
            </a:extLst>
          </p:cNvPr>
          <p:cNvSpPr>
            <a:spLocks noGrp="1"/>
          </p:cNvSpPr>
          <p:nvPr>
            <p:ph idx="1"/>
          </p:nvPr>
        </p:nvSpPr>
        <p:spPr>
          <a:xfrm>
            <a:off x="485775" y="2400299"/>
            <a:ext cx="11218497" cy="4124325"/>
          </a:xfrm>
        </p:spPr>
        <p:txBody>
          <a:bodyPr/>
          <a:lstStyle/>
          <a:p>
            <a:pPr marL="0" indent="0">
              <a:buNone/>
            </a:pPr>
            <a:r>
              <a:rPr lang="en-IN" dirty="0"/>
              <a:t>PYTHON</a:t>
            </a:r>
          </a:p>
          <a:p>
            <a:pPr marL="0" indent="0">
              <a:buNone/>
            </a:pPr>
            <a:r>
              <a:rPr lang="en-IN" dirty="0"/>
              <a:t>Pandas</a:t>
            </a:r>
          </a:p>
          <a:p>
            <a:pPr marL="0" indent="0">
              <a:buNone/>
            </a:pPr>
            <a:r>
              <a:rPr lang="en-IN" dirty="0"/>
              <a:t>Open cv</a:t>
            </a:r>
          </a:p>
          <a:p>
            <a:pPr marL="0" indent="0">
              <a:buNone/>
            </a:pPr>
            <a:r>
              <a:rPr lang="en-IN" dirty="0" err="1"/>
              <a:t>Terresact</a:t>
            </a:r>
            <a:r>
              <a:rPr lang="en-IN" dirty="0"/>
              <a:t> </a:t>
            </a:r>
            <a:r>
              <a:rPr lang="en-IN" dirty="0" err="1"/>
              <a:t>ocr</a:t>
            </a:r>
            <a:endParaRPr lang="en-IN" dirty="0"/>
          </a:p>
          <a:p>
            <a:pPr marL="0" indent="0">
              <a:buNone/>
            </a:pPr>
            <a:r>
              <a:rPr lang="en-IN" dirty="0"/>
              <a:t>Anaconda ,</a:t>
            </a:r>
            <a:r>
              <a:rPr lang="en-IN" dirty="0" err="1"/>
              <a:t>Jypter</a:t>
            </a:r>
            <a:endParaRPr lang="en-IN" dirty="0"/>
          </a:p>
          <a:p>
            <a:pPr marL="0" indent="0">
              <a:buNone/>
            </a:pPr>
            <a:r>
              <a:rPr lang="en-IN" dirty="0" err="1"/>
              <a:t>Numpy</a:t>
            </a:r>
            <a:endParaRPr lang="en-IN" dirty="0"/>
          </a:p>
          <a:p>
            <a:pPr marL="0" indent="0">
              <a:buNone/>
            </a:pPr>
            <a:endParaRPr lang="en-IN" dirty="0"/>
          </a:p>
        </p:txBody>
      </p:sp>
      <p:pic>
        <p:nvPicPr>
          <p:cNvPr id="4" name="Picture 3">
            <a:extLst>
              <a:ext uri="{FF2B5EF4-FFF2-40B4-BE49-F238E27FC236}">
                <a16:creationId xmlns:a16="http://schemas.microsoft.com/office/drawing/2014/main" id="{6FCAAA34-42D1-4218-BEBA-29F9C20DF39E}"/>
              </a:ext>
            </a:extLst>
          </p:cNvPr>
          <p:cNvPicPr>
            <a:picLocks noChangeAspect="1"/>
          </p:cNvPicPr>
          <p:nvPr/>
        </p:nvPicPr>
        <p:blipFill>
          <a:blip r:embed="rId2"/>
          <a:stretch>
            <a:fillRect/>
          </a:stretch>
        </p:blipFill>
        <p:spPr>
          <a:xfrm>
            <a:off x="2933700" y="2316483"/>
            <a:ext cx="2145978" cy="2145978"/>
          </a:xfrm>
          <a:prstGeom prst="rect">
            <a:avLst/>
          </a:prstGeom>
        </p:spPr>
      </p:pic>
      <p:pic>
        <p:nvPicPr>
          <p:cNvPr id="5" name="Picture 4">
            <a:extLst>
              <a:ext uri="{FF2B5EF4-FFF2-40B4-BE49-F238E27FC236}">
                <a16:creationId xmlns:a16="http://schemas.microsoft.com/office/drawing/2014/main" id="{6D6CD4F0-571F-4113-B205-66A6A18C7AE6}"/>
              </a:ext>
            </a:extLst>
          </p:cNvPr>
          <p:cNvPicPr>
            <a:picLocks noChangeAspect="1"/>
          </p:cNvPicPr>
          <p:nvPr/>
        </p:nvPicPr>
        <p:blipFill>
          <a:blip r:embed="rId3"/>
          <a:stretch>
            <a:fillRect/>
          </a:stretch>
        </p:blipFill>
        <p:spPr>
          <a:xfrm>
            <a:off x="5886751" y="2194453"/>
            <a:ext cx="1847248" cy="2469094"/>
          </a:xfrm>
          <a:prstGeom prst="rect">
            <a:avLst/>
          </a:prstGeom>
        </p:spPr>
      </p:pic>
      <p:pic>
        <p:nvPicPr>
          <p:cNvPr id="6" name="Picture 5">
            <a:extLst>
              <a:ext uri="{FF2B5EF4-FFF2-40B4-BE49-F238E27FC236}">
                <a16:creationId xmlns:a16="http://schemas.microsoft.com/office/drawing/2014/main" id="{0F370BE7-2F3D-4C1A-8E47-CDF47A609F82}"/>
              </a:ext>
            </a:extLst>
          </p:cNvPr>
          <p:cNvPicPr>
            <a:picLocks noChangeAspect="1"/>
          </p:cNvPicPr>
          <p:nvPr/>
        </p:nvPicPr>
        <p:blipFill>
          <a:blip r:embed="rId4"/>
          <a:stretch>
            <a:fillRect/>
          </a:stretch>
        </p:blipFill>
        <p:spPr>
          <a:xfrm>
            <a:off x="8582133" y="2269281"/>
            <a:ext cx="2274005" cy="2005758"/>
          </a:xfrm>
          <a:prstGeom prst="rect">
            <a:avLst/>
          </a:prstGeom>
        </p:spPr>
      </p:pic>
      <p:pic>
        <p:nvPicPr>
          <p:cNvPr id="7" name="Picture 6">
            <a:extLst>
              <a:ext uri="{FF2B5EF4-FFF2-40B4-BE49-F238E27FC236}">
                <a16:creationId xmlns:a16="http://schemas.microsoft.com/office/drawing/2014/main" id="{EB7211FA-5B94-45B4-954D-B6AB78467C9A}"/>
              </a:ext>
            </a:extLst>
          </p:cNvPr>
          <p:cNvPicPr>
            <a:picLocks noChangeAspect="1"/>
          </p:cNvPicPr>
          <p:nvPr/>
        </p:nvPicPr>
        <p:blipFill>
          <a:blip r:embed="rId5"/>
          <a:stretch>
            <a:fillRect/>
          </a:stretch>
        </p:blipFill>
        <p:spPr>
          <a:xfrm>
            <a:off x="3082348" y="5128495"/>
            <a:ext cx="2804403" cy="1627773"/>
          </a:xfrm>
          <a:prstGeom prst="rect">
            <a:avLst/>
          </a:prstGeom>
        </p:spPr>
      </p:pic>
      <p:pic>
        <p:nvPicPr>
          <p:cNvPr id="8" name="Picture 7">
            <a:extLst>
              <a:ext uri="{FF2B5EF4-FFF2-40B4-BE49-F238E27FC236}">
                <a16:creationId xmlns:a16="http://schemas.microsoft.com/office/drawing/2014/main" id="{E95E74D4-1725-4D6E-A167-E295214EC5A2}"/>
              </a:ext>
            </a:extLst>
          </p:cNvPr>
          <p:cNvPicPr>
            <a:picLocks noChangeAspect="1"/>
          </p:cNvPicPr>
          <p:nvPr/>
        </p:nvPicPr>
        <p:blipFill>
          <a:blip r:embed="rId6"/>
          <a:stretch>
            <a:fillRect/>
          </a:stretch>
        </p:blipFill>
        <p:spPr>
          <a:xfrm>
            <a:off x="6245996" y="4610290"/>
            <a:ext cx="2145978" cy="2145978"/>
          </a:xfrm>
          <a:prstGeom prst="rect">
            <a:avLst/>
          </a:prstGeom>
        </p:spPr>
      </p:pic>
      <p:pic>
        <p:nvPicPr>
          <p:cNvPr id="9" name="Picture 8">
            <a:extLst>
              <a:ext uri="{FF2B5EF4-FFF2-40B4-BE49-F238E27FC236}">
                <a16:creationId xmlns:a16="http://schemas.microsoft.com/office/drawing/2014/main" id="{6D2B9EBA-5A86-452E-8069-C577347BD092}"/>
              </a:ext>
            </a:extLst>
          </p:cNvPr>
          <p:cNvPicPr>
            <a:picLocks noChangeAspect="1"/>
          </p:cNvPicPr>
          <p:nvPr/>
        </p:nvPicPr>
        <p:blipFill>
          <a:blip r:embed="rId7"/>
          <a:stretch>
            <a:fillRect/>
          </a:stretch>
        </p:blipFill>
        <p:spPr>
          <a:xfrm>
            <a:off x="8751219" y="4415259"/>
            <a:ext cx="2139881" cy="2145978"/>
          </a:xfrm>
          <a:prstGeom prst="rect">
            <a:avLst/>
          </a:prstGeom>
        </p:spPr>
      </p:pic>
    </p:spTree>
    <p:extLst>
      <p:ext uri="{BB962C8B-B14F-4D97-AF65-F5344CB8AC3E}">
        <p14:creationId xmlns:p14="http://schemas.microsoft.com/office/powerpoint/2010/main" val="103548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8057-15AC-426C-9106-579E0EA8770E}"/>
              </a:ext>
            </a:extLst>
          </p:cNvPr>
          <p:cNvSpPr>
            <a:spLocks noGrp="1"/>
          </p:cNvSpPr>
          <p:nvPr>
            <p:ph type="title"/>
          </p:nvPr>
        </p:nvSpPr>
        <p:spPr>
          <a:xfrm>
            <a:off x="2933698" y="566928"/>
            <a:ext cx="8543927" cy="1176147"/>
          </a:xfrm>
        </p:spPr>
        <p:style>
          <a:lnRef idx="3">
            <a:schemeClr val="lt1"/>
          </a:lnRef>
          <a:fillRef idx="1">
            <a:schemeClr val="accent3"/>
          </a:fillRef>
          <a:effectRef idx="1">
            <a:schemeClr val="accent3"/>
          </a:effectRef>
          <a:fontRef idx="minor">
            <a:schemeClr val="lt1"/>
          </a:fontRef>
        </p:style>
        <p:txBody>
          <a:bodyPr/>
          <a:lstStyle/>
          <a:p>
            <a:r>
              <a:rPr lang="en-IN" dirty="0"/>
              <a:t>MODELS </a:t>
            </a:r>
          </a:p>
        </p:txBody>
      </p:sp>
      <p:sp>
        <p:nvSpPr>
          <p:cNvPr id="3" name="Text Placeholder 2">
            <a:extLst>
              <a:ext uri="{FF2B5EF4-FFF2-40B4-BE49-F238E27FC236}">
                <a16:creationId xmlns:a16="http://schemas.microsoft.com/office/drawing/2014/main" id="{F76E5EAD-15DA-4107-B462-A93EC3AA224C}"/>
              </a:ext>
            </a:extLst>
          </p:cNvPr>
          <p:cNvSpPr>
            <a:spLocks noGrp="1"/>
          </p:cNvSpPr>
          <p:nvPr>
            <p:ph type="body" idx="1"/>
          </p:nvPr>
        </p:nvSpPr>
        <p:spPr>
          <a:xfrm>
            <a:off x="2836044" y="2534409"/>
            <a:ext cx="4160520" cy="823912"/>
          </a:xfrm>
        </p:spPr>
        <p:txBody>
          <a:bodyPr/>
          <a:lstStyle/>
          <a:p>
            <a:r>
              <a:rPr lang="en-IN" dirty="0"/>
              <a:t>Software </a:t>
            </a:r>
          </a:p>
        </p:txBody>
      </p:sp>
      <p:sp>
        <p:nvSpPr>
          <p:cNvPr id="4" name="Content Placeholder 3">
            <a:extLst>
              <a:ext uri="{FF2B5EF4-FFF2-40B4-BE49-F238E27FC236}">
                <a16:creationId xmlns:a16="http://schemas.microsoft.com/office/drawing/2014/main" id="{FCB0104E-FF5C-42B5-B9FC-FB05ABFDCF59}"/>
              </a:ext>
            </a:extLst>
          </p:cNvPr>
          <p:cNvSpPr>
            <a:spLocks noGrp="1"/>
          </p:cNvSpPr>
          <p:nvPr>
            <p:ph sz="half" idx="2"/>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IN" dirty="0"/>
              <a:t>Capture the image </a:t>
            </a:r>
          </a:p>
          <a:p>
            <a:r>
              <a:rPr lang="en-IN" dirty="0"/>
              <a:t>Extract the plate from image by converting into different type of image like grayscale image, blur image , filter image,</a:t>
            </a:r>
          </a:p>
          <a:p>
            <a:r>
              <a:rPr lang="en-IN" dirty="0"/>
              <a:t>Recognize the number and convert into string </a:t>
            </a:r>
          </a:p>
          <a:p>
            <a:endParaRPr lang="en-IN" dirty="0"/>
          </a:p>
        </p:txBody>
      </p:sp>
      <p:sp>
        <p:nvSpPr>
          <p:cNvPr id="5" name="Text Placeholder 4">
            <a:extLst>
              <a:ext uri="{FF2B5EF4-FFF2-40B4-BE49-F238E27FC236}">
                <a16:creationId xmlns:a16="http://schemas.microsoft.com/office/drawing/2014/main" id="{36B21787-5BF3-40ED-9B06-3C3E9BAA3309}"/>
              </a:ext>
            </a:extLst>
          </p:cNvPr>
          <p:cNvSpPr>
            <a:spLocks noGrp="1"/>
          </p:cNvSpPr>
          <p:nvPr>
            <p:ph type="body" sz="quarter" idx="3"/>
          </p:nvPr>
        </p:nvSpPr>
        <p:spPr/>
        <p:txBody>
          <a:bodyPr/>
          <a:lstStyle/>
          <a:p>
            <a:r>
              <a:rPr lang="en-IN" dirty="0"/>
              <a:t>Hardware </a:t>
            </a:r>
          </a:p>
        </p:txBody>
      </p:sp>
      <p:sp>
        <p:nvSpPr>
          <p:cNvPr id="6" name="Content Placeholder 5">
            <a:extLst>
              <a:ext uri="{FF2B5EF4-FFF2-40B4-BE49-F238E27FC236}">
                <a16:creationId xmlns:a16="http://schemas.microsoft.com/office/drawing/2014/main" id="{8572AB67-8D8B-45A0-B4DA-FEFF633463F6}"/>
              </a:ext>
            </a:extLst>
          </p:cNvPr>
          <p:cNvSpPr>
            <a:spLocks noGrp="1"/>
          </p:cNvSpPr>
          <p:nvPr>
            <p:ph sz="quarter" idx="4"/>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IN" dirty="0"/>
              <a:t>Camera to capture the image</a:t>
            </a:r>
          </a:p>
          <a:p>
            <a:r>
              <a:rPr lang="en-IN" dirty="0"/>
              <a:t>Pc on which program is executed</a:t>
            </a:r>
          </a:p>
          <a:p>
            <a:r>
              <a:rPr lang="en-IN" dirty="0"/>
              <a:t>Sensors to detect the presence of vehicles</a:t>
            </a:r>
          </a:p>
        </p:txBody>
      </p:sp>
    </p:spTree>
    <p:extLst>
      <p:ext uri="{BB962C8B-B14F-4D97-AF65-F5344CB8AC3E}">
        <p14:creationId xmlns:p14="http://schemas.microsoft.com/office/powerpoint/2010/main" val="3343778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F643-142D-4893-BD21-57919ECE812B}"/>
              </a:ext>
            </a:extLst>
          </p:cNvPr>
          <p:cNvSpPr>
            <a:spLocks noGrp="1"/>
          </p:cNvSpPr>
          <p:nvPr>
            <p:ph type="title"/>
          </p:nvPr>
        </p:nvSpPr>
        <p:spPr>
          <a:xfrm>
            <a:off x="443884" y="0"/>
            <a:ext cx="11260388" cy="2129061"/>
          </a:xfrm>
        </p:spPr>
        <p:style>
          <a:lnRef idx="1">
            <a:schemeClr val="accent5"/>
          </a:lnRef>
          <a:fillRef idx="3">
            <a:schemeClr val="accent5"/>
          </a:fillRef>
          <a:effectRef idx="2">
            <a:schemeClr val="accent5"/>
          </a:effectRef>
          <a:fontRef idx="minor">
            <a:schemeClr val="lt1"/>
          </a:fontRef>
        </p:style>
        <p:txBody>
          <a:bodyPr/>
          <a:lstStyle/>
          <a:p>
            <a:r>
              <a:rPr lang="en-IN" dirty="0"/>
              <a:t>Flow chart</a:t>
            </a:r>
          </a:p>
        </p:txBody>
      </p:sp>
      <p:sp>
        <p:nvSpPr>
          <p:cNvPr id="3" name="Content Placeholder 2">
            <a:extLst>
              <a:ext uri="{FF2B5EF4-FFF2-40B4-BE49-F238E27FC236}">
                <a16:creationId xmlns:a16="http://schemas.microsoft.com/office/drawing/2014/main" id="{8FE9C9EF-2488-4FE0-8837-9591B9AB956D}"/>
              </a:ext>
            </a:extLst>
          </p:cNvPr>
          <p:cNvSpPr>
            <a:spLocks noGrp="1"/>
          </p:cNvSpPr>
          <p:nvPr>
            <p:ph idx="1"/>
          </p:nvPr>
        </p:nvSpPr>
        <p:spPr>
          <a:xfrm>
            <a:off x="443884" y="2129061"/>
            <a:ext cx="11260388" cy="4728939"/>
          </a:xfrm>
        </p:spPr>
        <p:style>
          <a:lnRef idx="2">
            <a:schemeClr val="accent4">
              <a:shade val="50000"/>
            </a:schemeClr>
          </a:lnRef>
          <a:fillRef idx="1">
            <a:schemeClr val="accent4"/>
          </a:fillRef>
          <a:effectRef idx="0">
            <a:schemeClr val="accent4"/>
          </a:effectRef>
          <a:fontRef idx="minor">
            <a:schemeClr val="lt1"/>
          </a:fontRef>
        </p:style>
        <p:txBody>
          <a:bodyPr/>
          <a:lstStyle/>
          <a:p>
            <a:pPr marL="0" indent="0">
              <a:buNone/>
            </a:pPr>
            <a:endParaRPr lang="en-IN" dirty="0"/>
          </a:p>
        </p:txBody>
      </p:sp>
      <p:sp>
        <p:nvSpPr>
          <p:cNvPr id="5" name="Rectangle: Rounded Corners 4">
            <a:extLst>
              <a:ext uri="{FF2B5EF4-FFF2-40B4-BE49-F238E27FC236}">
                <a16:creationId xmlns:a16="http://schemas.microsoft.com/office/drawing/2014/main" id="{001378BA-0AFC-4344-A9EE-217F6DB67476}"/>
              </a:ext>
            </a:extLst>
          </p:cNvPr>
          <p:cNvSpPr/>
          <p:nvPr/>
        </p:nvSpPr>
        <p:spPr>
          <a:xfrm>
            <a:off x="798990" y="2470952"/>
            <a:ext cx="914400" cy="810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Insert image</a:t>
            </a:r>
          </a:p>
        </p:txBody>
      </p:sp>
      <p:sp>
        <p:nvSpPr>
          <p:cNvPr id="6" name="Arrow: Right 5">
            <a:extLst>
              <a:ext uri="{FF2B5EF4-FFF2-40B4-BE49-F238E27FC236}">
                <a16:creationId xmlns:a16="http://schemas.microsoft.com/office/drawing/2014/main" id="{3D43A5A5-540B-445A-B852-7B167444AC12}"/>
              </a:ext>
            </a:extLst>
          </p:cNvPr>
          <p:cNvSpPr/>
          <p:nvPr/>
        </p:nvSpPr>
        <p:spPr>
          <a:xfrm>
            <a:off x="2201662" y="261777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4D73FB6-7C58-4180-B62D-0A90008EB21F}"/>
              </a:ext>
            </a:extLst>
          </p:cNvPr>
          <p:cNvSpPr/>
          <p:nvPr/>
        </p:nvSpPr>
        <p:spPr>
          <a:xfrm>
            <a:off x="3737499" y="247095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Apply filter </a:t>
            </a:r>
          </a:p>
        </p:txBody>
      </p:sp>
      <p:sp>
        <p:nvSpPr>
          <p:cNvPr id="8" name="Arrow: Right 7">
            <a:extLst>
              <a:ext uri="{FF2B5EF4-FFF2-40B4-BE49-F238E27FC236}">
                <a16:creationId xmlns:a16="http://schemas.microsoft.com/office/drawing/2014/main" id="{C3C7EC96-CFF1-4539-A46A-0C25F9497172}"/>
              </a:ext>
            </a:extLst>
          </p:cNvPr>
          <p:cNvSpPr/>
          <p:nvPr/>
        </p:nvSpPr>
        <p:spPr>
          <a:xfrm>
            <a:off x="5007005" y="261777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0769BA43-04B4-43A5-A141-9D0C8FAF8B3C}"/>
              </a:ext>
            </a:extLst>
          </p:cNvPr>
          <p:cNvSpPr/>
          <p:nvPr/>
        </p:nvSpPr>
        <p:spPr>
          <a:xfrm>
            <a:off x="6249056" y="243840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Detect the edges</a:t>
            </a:r>
          </a:p>
        </p:txBody>
      </p:sp>
      <p:sp>
        <p:nvSpPr>
          <p:cNvPr id="10" name="Arrow: Right 9">
            <a:extLst>
              <a:ext uri="{FF2B5EF4-FFF2-40B4-BE49-F238E27FC236}">
                <a16:creationId xmlns:a16="http://schemas.microsoft.com/office/drawing/2014/main" id="{88C658C1-3DE2-4ED4-A375-51B498486A18}"/>
              </a:ext>
            </a:extLst>
          </p:cNvPr>
          <p:cNvSpPr/>
          <p:nvPr/>
        </p:nvSpPr>
        <p:spPr>
          <a:xfrm>
            <a:off x="7582570" y="268583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37A3BD29-70C7-4CC1-8C29-DA6A076898E3}"/>
              </a:ext>
            </a:extLst>
          </p:cNvPr>
          <p:cNvSpPr/>
          <p:nvPr/>
        </p:nvSpPr>
        <p:spPr>
          <a:xfrm>
            <a:off x="9377779" y="2310704"/>
            <a:ext cx="1225118" cy="12547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Contour detection</a:t>
            </a:r>
          </a:p>
        </p:txBody>
      </p:sp>
      <p:sp>
        <p:nvSpPr>
          <p:cNvPr id="12" name="Arrow: Down 11">
            <a:extLst>
              <a:ext uri="{FF2B5EF4-FFF2-40B4-BE49-F238E27FC236}">
                <a16:creationId xmlns:a16="http://schemas.microsoft.com/office/drawing/2014/main" id="{E485CD04-584C-4167-A3DB-CEFCC7BC4BCD}"/>
              </a:ext>
            </a:extLst>
          </p:cNvPr>
          <p:cNvSpPr/>
          <p:nvPr/>
        </p:nvSpPr>
        <p:spPr>
          <a:xfrm>
            <a:off x="9836457" y="3747058"/>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25CA3468-14C6-4754-9E76-D8450DB69B71}"/>
              </a:ext>
            </a:extLst>
          </p:cNvPr>
          <p:cNvSpPr/>
          <p:nvPr/>
        </p:nvSpPr>
        <p:spPr>
          <a:xfrm>
            <a:off x="9688156" y="5086347"/>
            <a:ext cx="1225117" cy="1055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Sorted the contour</a:t>
            </a:r>
          </a:p>
        </p:txBody>
      </p:sp>
      <p:sp>
        <p:nvSpPr>
          <p:cNvPr id="14" name="Arrow: Left 13">
            <a:extLst>
              <a:ext uri="{FF2B5EF4-FFF2-40B4-BE49-F238E27FC236}">
                <a16:creationId xmlns:a16="http://schemas.microsoft.com/office/drawing/2014/main" id="{F11D53C9-BA89-4BDB-AABD-90EB9316F80C}"/>
              </a:ext>
            </a:extLst>
          </p:cNvPr>
          <p:cNvSpPr/>
          <p:nvPr/>
        </p:nvSpPr>
        <p:spPr>
          <a:xfrm>
            <a:off x="8509444" y="545216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DFF510DA-7DB8-4911-989A-16866A353BBB}"/>
              </a:ext>
            </a:extLst>
          </p:cNvPr>
          <p:cNvSpPr/>
          <p:nvPr/>
        </p:nvSpPr>
        <p:spPr>
          <a:xfrm>
            <a:off x="7192061" y="5239338"/>
            <a:ext cx="1225116" cy="1087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Final detection of plate</a:t>
            </a:r>
          </a:p>
        </p:txBody>
      </p:sp>
      <p:cxnSp>
        <p:nvCxnSpPr>
          <p:cNvPr id="17" name="Straight Arrow Connector 16">
            <a:extLst>
              <a:ext uri="{FF2B5EF4-FFF2-40B4-BE49-F238E27FC236}">
                <a16:creationId xmlns:a16="http://schemas.microsoft.com/office/drawing/2014/main" id="{646D6427-C5BF-4634-913D-FA514D19D0A8}"/>
              </a:ext>
            </a:extLst>
          </p:cNvPr>
          <p:cNvCxnSpPr/>
          <p:nvPr/>
        </p:nvCxnSpPr>
        <p:spPr>
          <a:xfrm flipH="1">
            <a:off x="834500" y="3358221"/>
            <a:ext cx="421690" cy="177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2760912-B631-436C-ABCD-F0A54914BD66}"/>
              </a:ext>
            </a:extLst>
          </p:cNvPr>
          <p:cNvCxnSpPr>
            <a:cxnSpLocks/>
          </p:cNvCxnSpPr>
          <p:nvPr/>
        </p:nvCxnSpPr>
        <p:spPr>
          <a:xfrm>
            <a:off x="1278727" y="3314331"/>
            <a:ext cx="1412139" cy="20300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6537B84-671B-4B7C-8758-CBD17463B9D6}"/>
              </a:ext>
            </a:extLst>
          </p:cNvPr>
          <p:cNvCxnSpPr>
            <a:cxnSpLocks/>
          </p:cNvCxnSpPr>
          <p:nvPr/>
        </p:nvCxnSpPr>
        <p:spPr>
          <a:xfrm>
            <a:off x="1364454" y="3352800"/>
            <a:ext cx="1334852" cy="670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82891C1-5527-4085-B12F-2618A5C2FC8B}"/>
              </a:ext>
            </a:extLst>
          </p:cNvPr>
          <p:cNvSpPr/>
          <p:nvPr/>
        </p:nvSpPr>
        <p:spPr>
          <a:xfrm>
            <a:off x="487728" y="5137551"/>
            <a:ext cx="1030353" cy="1201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By using dataset</a:t>
            </a:r>
          </a:p>
        </p:txBody>
      </p:sp>
      <p:sp>
        <p:nvSpPr>
          <p:cNvPr id="24" name="Rectangle: Rounded Corners 23">
            <a:extLst>
              <a:ext uri="{FF2B5EF4-FFF2-40B4-BE49-F238E27FC236}">
                <a16:creationId xmlns:a16="http://schemas.microsoft.com/office/drawing/2014/main" id="{2916640B-67C0-49C9-8EB1-7A1C55415A4C}"/>
              </a:ext>
            </a:extLst>
          </p:cNvPr>
          <p:cNvSpPr/>
          <p:nvPr/>
        </p:nvSpPr>
        <p:spPr>
          <a:xfrm>
            <a:off x="2030282" y="5333316"/>
            <a:ext cx="1225116" cy="1087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By capturing through camera</a:t>
            </a:r>
          </a:p>
        </p:txBody>
      </p:sp>
      <p:sp>
        <p:nvSpPr>
          <p:cNvPr id="25" name="Rectangle: Rounded Corners 24">
            <a:extLst>
              <a:ext uri="{FF2B5EF4-FFF2-40B4-BE49-F238E27FC236}">
                <a16:creationId xmlns:a16="http://schemas.microsoft.com/office/drawing/2014/main" id="{F2D154ED-A3CF-43CD-B818-05335FBDC60A}"/>
              </a:ext>
            </a:extLst>
          </p:cNvPr>
          <p:cNvSpPr/>
          <p:nvPr/>
        </p:nvSpPr>
        <p:spPr>
          <a:xfrm>
            <a:off x="2703994" y="3844031"/>
            <a:ext cx="1231782" cy="914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Taken from internet</a:t>
            </a:r>
          </a:p>
        </p:txBody>
      </p:sp>
      <p:sp>
        <p:nvSpPr>
          <p:cNvPr id="28" name="Rectangle 27">
            <a:extLst>
              <a:ext uri="{FF2B5EF4-FFF2-40B4-BE49-F238E27FC236}">
                <a16:creationId xmlns:a16="http://schemas.microsoft.com/office/drawing/2014/main" id="{7BC4187E-E129-4F76-8451-908566385B56}"/>
              </a:ext>
            </a:extLst>
          </p:cNvPr>
          <p:cNvSpPr/>
          <p:nvPr/>
        </p:nvSpPr>
        <p:spPr>
          <a:xfrm>
            <a:off x="4651899" y="5333316"/>
            <a:ext cx="2176498" cy="956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Finding information about vehicle using dataset</a:t>
            </a:r>
          </a:p>
        </p:txBody>
      </p:sp>
      <p:cxnSp>
        <p:nvCxnSpPr>
          <p:cNvPr id="31" name="Straight Arrow Connector 30">
            <a:extLst>
              <a:ext uri="{FF2B5EF4-FFF2-40B4-BE49-F238E27FC236}">
                <a16:creationId xmlns:a16="http://schemas.microsoft.com/office/drawing/2014/main" id="{3885674B-70D4-4F3A-BE59-0CE5C59581A9}"/>
              </a:ext>
            </a:extLst>
          </p:cNvPr>
          <p:cNvCxnSpPr/>
          <p:nvPr/>
        </p:nvCxnSpPr>
        <p:spPr>
          <a:xfrm flipH="1">
            <a:off x="6906827" y="5805023"/>
            <a:ext cx="256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99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8E40-D761-40CC-8EE9-FA997FC70667}"/>
              </a:ext>
            </a:extLst>
          </p:cNvPr>
          <p:cNvSpPr>
            <a:spLocks noGrp="1"/>
          </p:cNvSpPr>
          <p:nvPr>
            <p:ph type="title"/>
          </p:nvPr>
        </p:nvSpPr>
        <p:spPr>
          <a:xfrm>
            <a:off x="2965142" y="612559"/>
            <a:ext cx="8739129" cy="1367161"/>
          </a:xfrm>
        </p:spPr>
        <p:style>
          <a:lnRef idx="2">
            <a:schemeClr val="accent5">
              <a:shade val="50000"/>
            </a:schemeClr>
          </a:lnRef>
          <a:fillRef idx="1">
            <a:schemeClr val="accent5"/>
          </a:fillRef>
          <a:effectRef idx="0">
            <a:schemeClr val="accent5"/>
          </a:effectRef>
          <a:fontRef idx="minor">
            <a:schemeClr val="lt1"/>
          </a:fontRef>
        </p:style>
        <p:txBody>
          <a:bodyPr/>
          <a:lstStyle/>
          <a:p>
            <a:r>
              <a:rPr lang="en-IN" dirty="0"/>
              <a:t>Data Collection</a:t>
            </a:r>
          </a:p>
        </p:txBody>
      </p:sp>
      <p:sp>
        <p:nvSpPr>
          <p:cNvPr id="3" name="Content Placeholder 2">
            <a:extLst>
              <a:ext uri="{FF2B5EF4-FFF2-40B4-BE49-F238E27FC236}">
                <a16:creationId xmlns:a16="http://schemas.microsoft.com/office/drawing/2014/main" id="{5C5B62CC-AE66-4004-B5F8-4D4617695707}"/>
              </a:ext>
            </a:extLst>
          </p:cNvPr>
          <p:cNvSpPr>
            <a:spLocks noGrp="1"/>
          </p:cNvSpPr>
          <p:nvPr>
            <p:ph idx="1"/>
          </p:nvPr>
        </p:nvSpPr>
        <p:spPr>
          <a:xfrm>
            <a:off x="3169328" y="2210540"/>
            <a:ext cx="8534944" cy="4545366"/>
          </a:xfrm>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IN" sz="2800" dirty="0"/>
              <a:t>We use the dataset which is used on our project for finding the information of the vehicle. We have use the data from Kaggle which is available on the   on Kaggle account of author </a:t>
            </a:r>
            <a:r>
              <a:rPr lang="en-IN" sz="2800" dirty="0" err="1"/>
              <a:t>selvan</a:t>
            </a:r>
            <a:r>
              <a:rPr lang="en-IN" sz="2800" dirty="0"/>
              <a:t> .We are also making our data which should be very recent and we are also doing work to add the data of all the recent image  It contains almost ten thousand image of the number plate which contains various data about any vehicle of the data.</a:t>
            </a:r>
          </a:p>
        </p:txBody>
      </p:sp>
    </p:spTree>
    <p:extLst>
      <p:ext uri="{BB962C8B-B14F-4D97-AF65-F5344CB8AC3E}">
        <p14:creationId xmlns:p14="http://schemas.microsoft.com/office/powerpoint/2010/main" val="523410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B59D-FE6F-48D5-AD46-8BD7BE8F0413}"/>
              </a:ext>
            </a:extLst>
          </p:cNvPr>
          <p:cNvSpPr>
            <a:spLocks noGrp="1"/>
          </p:cNvSpPr>
          <p:nvPr>
            <p:ph type="title"/>
          </p:nvPr>
        </p:nvSpPr>
        <p:spPr>
          <a:xfrm>
            <a:off x="2933700" y="568345"/>
            <a:ext cx="8616149" cy="1207189"/>
          </a:xfrm>
        </p:spPr>
        <p:style>
          <a:lnRef idx="2">
            <a:schemeClr val="accent5">
              <a:shade val="50000"/>
            </a:schemeClr>
          </a:lnRef>
          <a:fillRef idx="1">
            <a:schemeClr val="accent5"/>
          </a:fillRef>
          <a:effectRef idx="0">
            <a:schemeClr val="accent5"/>
          </a:effectRef>
          <a:fontRef idx="minor">
            <a:schemeClr val="lt1"/>
          </a:fontRef>
        </p:style>
        <p:txBody>
          <a:bodyPr/>
          <a:lstStyle/>
          <a:p>
            <a:r>
              <a:rPr lang="en-IN" dirty="0"/>
              <a:t>Glance of the dataset</a:t>
            </a:r>
          </a:p>
        </p:txBody>
      </p:sp>
      <p:pic>
        <p:nvPicPr>
          <p:cNvPr id="5" name="Content Placeholder 4">
            <a:extLst>
              <a:ext uri="{FF2B5EF4-FFF2-40B4-BE49-F238E27FC236}">
                <a16:creationId xmlns:a16="http://schemas.microsoft.com/office/drawing/2014/main" id="{7C0AF9E0-F0EC-4F7B-80EE-7D433AF476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0955" y="2503503"/>
            <a:ext cx="8943315" cy="4345750"/>
          </a:xfrm>
        </p:spPr>
      </p:pic>
    </p:spTree>
    <p:extLst>
      <p:ext uri="{BB962C8B-B14F-4D97-AF65-F5344CB8AC3E}">
        <p14:creationId xmlns:p14="http://schemas.microsoft.com/office/powerpoint/2010/main" val="28627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6773-2A37-4F48-BC12-2D82D2646FF3}"/>
              </a:ext>
            </a:extLst>
          </p:cNvPr>
          <p:cNvSpPr>
            <a:spLocks noGrp="1"/>
          </p:cNvSpPr>
          <p:nvPr>
            <p:ph type="title"/>
          </p:nvPr>
        </p:nvSpPr>
        <p:spPr>
          <a:xfrm>
            <a:off x="676275" y="571499"/>
            <a:ext cx="11106150" cy="1628776"/>
          </a:xfrm>
        </p:spPr>
        <p:style>
          <a:lnRef idx="1">
            <a:schemeClr val="accent5"/>
          </a:lnRef>
          <a:fillRef idx="3">
            <a:schemeClr val="accent5"/>
          </a:fillRef>
          <a:effectRef idx="2">
            <a:schemeClr val="accent5"/>
          </a:effectRef>
          <a:fontRef idx="minor">
            <a:schemeClr val="lt1"/>
          </a:fontRef>
        </p:style>
        <p:txBody>
          <a:bodyPr>
            <a:normAutofit/>
          </a:bodyPr>
          <a:lstStyle/>
          <a:p>
            <a:r>
              <a:rPr lang="en-IN" dirty="0"/>
              <a:t>                      IMPLEMENTATION</a:t>
            </a:r>
            <a:br>
              <a:rPr lang="en-IN" dirty="0"/>
            </a:br>
            <a:r>
              <a:rPr lang="en-IN" dirty="0"/>
              <a:t> 1.</a:t>
            </a:r>
            <a:r>
              <a:rPr lang="en-IN" sz="2400" dirty="0">
                <a:solidFill>
                  <a:schemeClr val="bg1"/>
                </a:solidFill>
              </a:rPr>
              <a:t>Convert The Image Into </a:t>
            </a:r>
            <a:r>
              <a:rPr lang="en-IN" sz="2400" dirty="0" err="1">
                <a:solidFill>
                  <a:schemeClr val="bg1"/>
                </a:solidFill>
              </a:rPr>
              <a:t>GrayScale</a:t>
            </a:r>
            <a:r>
              <a:rPr lang="en-IN" sz="2400" dirty="0">
                <a:solidFill>
                  <a:schemeClr val="bg1"/>
                </a:solidFill>
              </a:rPr>
              <a:t> Image </a:t>
            </a:r>
            <a:endParaRPr lang="en-IN" dirty="0">
              <a:solidFill>
                <a:schemeClr val="bg1"/>
              </a:solidFill>
            </a:endParaRPr>
          </a:p>
        </p:txBody>
      </p:sp>
      <p:sp>
        <p:nvSpPr>
          <p:cNvPr id="3" name="Content Placeholder 2">
            <a:extLst>
              <a:ext uri="{FF2B5EF4-FFF2-40B4-BE49-F238E27FC236}">
                <a16:creationId xmlns:a16="http://schemas.microsoft.com/office/drawing/2014/main" id="{C14E6AFE-D556-4472-B32A-466BA2FFA3E3}"/>
              </a:ext>
            </a:extLst>
          </p:cNvPr>
          <p:cNvSpPr>
            <a:spLocks noGrp="1"/>
          </p:cNvSpPr>
          <p:nvPr>
            <p:ph idx="1"/>
          </p:nvPr>
        </p:nvSpPr>
        <p:spPr>
          <a:xfrm>
            <a:off x="247650" y="2333625"/>
            <a:ext cx="11456621" cy="3756279"/>
          </a:xfrm>
        </p:spPr>
        <p:txBody>
          <a:bodyPr/>
          <a:lstStyle/>
          <a:p>
            <a:pPr marL="0" indent="0">
              <a:buNone/>
            </a:pPr>
            <a:r>
              <a:rPr lang="en-IN" dirty="0">
                <a:solidFill>
                  <a:srgbClr val="292929"/>
                </a:solidFill>
                <a:latin typeface="charter"/>
              </a:rPr>
              <a:t>Converting into grayscale image  </a:t>
            </a:r>
            <a:r>
              <a:rPr lang="en-IN" b="0" i="0" dirty="0">
                <a:solidFill>
                  <a:srgbClr val="292929"/>
                </a:solidFill>
                <a:effectLst/>
                <a:latin typeface="charter"/>
              </a:rPr>
              <a:t>speeds up th</a:t>
            </a:r>
            <a:r>
              <a:rPr lang="en-IN" dirty="0">
                <a:solidFill>
                  <a:srgbClr val="292929"/>
                </a:solidFill>
                <a:latin typeface="charter"/>
              </a:rPr>
              <a:t>e other process which is implemented in our project later </a:t>
            </a:r>
            <a:r>
              <a:rPr lang="en-IN" b="0" i="0" dirty="0">
                <a:solidFill>
                  <a:srgbClr val="292929"/>
                </a:solidFill>
                <a:effectLst/>
                <a:latin typeface="charter"/>
              </a:rPr>
              <a:t> because after removing </a:t>
            </a:r>
            <a:r>
              <a:rPr lang="en-IN" b="0" i="0" dirty="0" err="1">
                <a:solidFill>
                  <a:srgbClr val="292929"/>
                </a:solidFill>
                <a:effectLst/>
                <a:latin typeface="charter"/>
              </a:rPr>
              <a:t>color</a:t>
            </a:r>
            <a:r>
              <a:rPr lang="en-IN" b="0" i="0" dirty="0">
                <a:solidFill>
                  <a:srgbClr val="292929"/>
                </a:solidFill>
                <a:effectLst/>
                <a:latin typeface="charter"/>
              </a:rPr>
              <a:t>  we do not  have to deal with the </a:t>
            </a:r>
            <a:r>
              <a:rPr lang="en-IN" b="0" i="0" dirty="0" err="1">
                <a:solidFill>
                  <a:srgbClr val="292929"/>
                </a:solidFill>
                <a:effectLst/>
                <a:latin typeface="charter"/>
              </a:rPr>
              <a:t>color</a:t>
            </a:r>
            <a:r>
              <a:rPr lang="en-IN" b="0" i="0" dirty="0">
                <a:solidFill>
                  <a:srgbClr val="292929"/>
                </a:solidFill>
                <a:effectLst/>
                <a:latin typeface="charter"/>
              </a:rPr>
              <a:t> details when we  processing an image</a:t>
            </a:r>
          </a:p>
          <a:p>
            <a:pPr marL="0" indent="0">
              <a:buNone/>
            </a:pPr>
            <a:endParaRPr lang="en-IN" dirty="0"/>
          </a:p>
        </p:txBody>
      </p:sp>
      <p:pic>
        <p:nvPicPr>
          <p:cNvPr id="5" name="Picture 4">
            <a:extLst>
              <a:ext uri="{FF2B5EF4-FFF2-40B4-BE49-F238E27FC236}">
                <a16:creationId xmlns:a16="http://schemas.microsoft.com/office/drawing/2014/main" id="{D622F097-D5D7-4022-B790-3DD14C91B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4675"/>
            <a:ext cx="12191999" cy="3743325"/>
          </a:xfrm>
          <a:prstGeom prst="rect">
            <a:avLst/>
          </a:prstGeom>
        </p:spPr>
      </p:pic>
    </p:spTree>
    <p:extLst>
      <p:ext uri="{BB962C8B-B14F-4D97-AF65-F5344CB8AC3E}">
        <p14:creationId xmlns:p14="http://schemas.microsoft.com/office/powerpoint/2010/main" val="611378297"/>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Feathered</Template>
  <TotalTime>219</TotalTime>
  <Words>488</Words>
  <Application>Microsoft Office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Century Schoolbook</vt:lpstr>
      <vt:lpstr>charter</vt:lpstr>
      <vt:lpstr>Corbel</vt:lpstr>
      <vt:lpstr>Feathered</vt:lpstr>
      <vt:lpstr>VEHICLE NUMBER  PLATE DETECTION</vt:lpstr>
      <vt:lpstr>Introduction</vt:lpstr>
      <vt:lpstr>Main task</vt:lpstr>
      <vt:lpstr>TECHNOLOGIES </vt:lpstr>
      <vt:lpstr>MODELS </vt:lpstr>
      <vt:lpstr>Flow chart</vt:lpstr>
      <vt:lpstr>Data Collection</vt:lpstr>
      <vt:lpstr>Glance of the dataset</vt:lpstr>
      <vt:lpstr>                      IMPLEMENTATION  1.Convert The Image Into GrayScale Image </vt:lpstr>
      <vt:lpstr>2. Using a bilateral filter </vt:lpstr>
      <vt:lpstr>3. Edge detection</vt:lpstr>
      <vt:lpstr>4.Contour detection</vt:lpstr>
      <vt:lpstr>5.Sorted top 10 contours</vt:lpstr>
      <vt:lpstr>6.Final plate detection</vt:lpstr>
      <vt:lpstr>Using image taken by camera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NUMBER  PLATE DETECTION</dc:title>
  <dc:creator> </dc:creator>
  <cp:lastModifiedBy> </cp:lastModifiedBy>
  <cp:revision>5</cp:revision>
  <dcterms:created xsi:type="dcterms:W3CDTF">2021-08-07T02:23:33Z</dcterms:created>
  <dcterms:modified xsi:type="dcterms:W3CDTF">2021-08-18T04:26:14Z</dcterms:modified>
</cp:coreProperties>
</file>